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60" r:id="rId4"/>
    <p:sldId id="258" r:id="rId5"/>
    <p:sldId id="261" r:id="rId6"/>
    <p:sldId id="264" r:id="rId7"/>
    <p:sldId id="259" r:id="rId8"/>
    <p:sldId id="266" r:id="rId9"/>
    <p:sldId id="267" r:id="rId10"/>
    <p:sldId id="263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media/media1.m4a>
</file>

<file path=ppt/media/media10.mp4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10/28/2018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250" advTm="14772">
        <p14:switch dir="r"/>
      </p:transition>
    </mc:Choice>
    <mc:Fallback>
      <p:transition spd="slow" advTm="14772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10/28/2018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14772">
        <p14:switch dir="r"/>
      </p:transition>
    </mc:Choice>
    <mc:Fallback>
      <p:transition spd="slow" advTm="14772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10/28/2018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14772">
        <p14:switch dir="r"/>
      </p:transition>
    </mc:Choice>
    <mc:Fallback>
      <p:transition spd="slow" advTm="14772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10/28/2018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14772">
        <p14:switch dir="r"/>
      </p:transition>
    </mc:Choice>
    <mc:Fallback>
      <p:transition spd="slow" advTm="14772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10/28/2018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250" advTm="14772">
        <p14:switch dir="r"/>
      </p:transition>
    </mc:Choice>
    <mc:Fallback>
      <p:transition spd="slow" advTm="14772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10/28/2018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14772">
        <p14:switch dir="r"/>
      </p:transition>
    </mc:Choice>
    <mc:Fallback>
      <p:transition spd="slow" advTm="14772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10/28/2018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14772">
        <p14:switch dir="r"/>
      </p:transition>
    </mc:Choice>
    <mc:Fallback>
      <p:transition spd="slow" advTm="14772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10/28/2018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14772">
        <p14:switch dir="r"/>
      </p:transition>
    </mc:Choice>
    <mc:Fallback>
      <p:transition spd="slow" advTm="14772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10/28/2018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14772">
        <p14:switch dir="r"/>
      </p:transition>
    </mc:Choice>
    <mc:Fallback>
      <p:transition spd="slow" advTm="14772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10/28/2018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14772">
        <p14:switch dir="r"/>
      </p:transition>
    </mc:Choice>
    <mc:Fallback>
      <p:transition spd="slow" advTm="14772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10/28/2018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14772">
        <p14:switch dir="r"/>
      </p:transition>
    </mc:Choice>
    <mc:Fallback>
      <p:transition spd="slow" advTm="14772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10/28/2018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>
    <mc:Choice xmlns:p14="http://schemas.microsoft.com/office/powerpoint/2010/main" Requires="p14">
      <p:transition spd="slow" p14:dur="1250" advTm="14772">
        <p14:switch dir="r"/>
      </p:transition>
    </mc:Choice>
    <mc:Fallback>
      <p:transition spd="slow" advTm="14772">
        <p:fade/>
      </p:transition>
    </mc:Fallback>
  </mc:AlternateConten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11.m4a"/><Relationship Id="rId7" Type="http://schemas.openxmlformats.org/officeDocument/2006/relationships/image" Target="../media/image1.png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1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1AD39-0D02-4A86-9DD6-2D4E17182E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Analytics In Government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83A595-C91D-4859-930C-1F3DDAF72D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2800" dirty="0">
                <a:solidFill>
                  <a:schemeClr val="bg1"/>
                </a:solidFill>
              </a:rPr>
              <a:t>Created By:  Ashutosh Lall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AEEB4587-C2D5-41EE-A0DC-95FBEFE2A5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765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14568">
        <p14:prism isContent="1" isInverted="1"/>
      </p:transition>
    </mc:Choice>
    <mc:Fallback>
      <p:transition spd="slow" advTm="145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verment 360_ Analytics, AI, Machine Learning ">
            <a:hlinkClick r:id="" action="ppaction://media"/>
            <a:extLst>
              <a:ext uri="{FF2B5EF4-FFF2-40B4-BE49-F238E27FC236}">
                <a16:creationId xmlns:a16="http://schemas.microsoft.com/office/drawing/2014/main" id="{330F2303-A3BF-4543-8E8C-41E51EA0A3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C18727C-8C94-4CE4-A41A-2132523CB80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980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63563">
        <p14:switch dir="r"/>
      </p:transition>
    </mc:Choice>
    <mc:Fallback>
      <p:transition spd="slow" advTm="6356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6441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1" objId="3"/>
        <p14:stopEvt time="63563" objId="3"/>
      </p14:showEvt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AE40F-3EDB-4B69-8FF3-170354536B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76C21F4-078D-4B9B-9D6B-FA9F25835B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821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362">
        <p14:switch dir="r"/>
      </p:transition>
    </mc:Choice>
    <mc:Fallback>
      <p:transition spd="slow" advTm="336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B1C57-C5CF-493B-9BC7-6EA0FBAC3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/>
          <a:lstStyle/>
          <a:p>
            <a:r>
              <a:rPr lang="en-US"/>
              <a:t>What is Analytics?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5C627-DFFC-4E6E-AA28-8CDDE88898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Analytics is an encompassing and multidimensional field that uses mathematics, statistics, predictive modeling and machine learning techniques to find meaningful patterns and knowledge in recorded data.</a:t>
            </a:r>
          </a:p>
          <a:p>
            <a:r>
              <a:rPr lang="en-US" dirty="0"/>
              <a:t>It helps us answer questions like,</a:t>
            </a:r>
          </a:p>
          <a:p>
            <a:pPr lvl="1"/>
            <a:r>
              <a:rPr lang="en-US" dirty="0"/>
              <a:t>What happened?</a:t>
            </a:r>
          </a:p>
          <a:p>
            <a:pPr lvl="1"/>
            <a:r>
              <a:rPr lang="en-US" dirty="0"/>
              <a:t>How or why did it happen?</a:t>
            </a:r>
          </a:p>
          <a:p>
            <a:pPr lvl="1"/>
            <a:r>
              <a:rPr lang="en-US" dirty="0"/>
              <a:t>What’s happening now?</a:t>
            </a:r>
          </a:p>
          <a:p>
            <a:pPr lvl="1"/>
            <a:r>
              <a:rPr lang="en-US" dirty="0"/>
              <a:t>What is likely to happen next?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8546AD06-E554-4FAB-BBDD-AEEFD2DB83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480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7827">
        <p14:switch dir="r"/>
      </p:transition>
    </mc:Choice>
    <mc:Fallback>
      <p:transition spd="slow" advTm="2782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361EC-46D7-4903-A500-2C46F8266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381" y="1445626"/>
            <a:ext cx="3044953" cy="1174991"/>
          </a:xfrm>
        </p:spPr>
        <p:txBody>
          <a:bodyPr>
            <a:normAutofit fontScale="90000"/>
          </a:bodyPr>
          <a:lstStyle/>
          <a:p>
            <a:r>
              <a:rPr lang="en-US" sz="2000" dirty="0"/>
              <a:t>Amount of data in the world is increasing every day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663A3B1E-F330-459D-B43E-345983644F1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1" b="5716"/>
          <a:stretch/>
        </p:blipFill>
        <p:spPr>
          <a:xfrm>
            <a:off x="4459458" y="10"/>
            <a:ext cx="7732542" cy="685799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AEA9258-B34B-4540-B560-1095D9E5F2A0}"/>
              </a:ext>
            </a:extLst>
          </p:cNvPr>
          <p:cNvSpPr txBox="1">
            <a:spLocks/>
          </p:cNvSpPr>
          <p:nvPr/>
        </p:nvSpPr>
        <p:spPr bwMode="black">
          <a:xfrm>
            <a:off x="705380" y="3824391"/>
            <a:ext cx="3044953" cy="1587983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 fontScale="8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Governments are the largest collectors of social, economic, health and defense related data.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D6D11AAB-60A9-45D7-A1C6-731FC40B73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267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3532">
        <p14:switch dir="r"/>
      </p:transition>
    </mc:Choice>
    <mc:Fallback>
      <p:transition spd="slow" advTm="5353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2B58E-C20A-45DC-9B7B-A485984C6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/>
          <a:lstStyle/>
          <a:p>
            <a:r>
              <a:rPr lang="en-US" dirty="0"/>
              <a:t>How can analytics be used in governments?</a:t>
            </a:r>
          </a:p>
        </p:txBody>
      </p:sp>
      <p:pic>
        <p:nvPicPr>
          <p:cNvPr id="9" name="Content Placeholder 8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BFCBE4DF-C32A-4237-9A86-E1C4D208F1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231136" y="2358887"/>
            <a:ext cx="7729727" cy="3534421"/>
          </a:xfr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E3F3D0D-7888-4EFC-ABEA-452AF5E549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80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7750">
        <p14:switch dir="r"/>
      </p:transition>
    </mc:Choice>
    <mc:Fallback>
      <p:transition spd="slow" advTm="577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FEE1C-5183-4C94-B0AD-0969096A6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use of analytics in government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D309C-EE06-439C-A57E-A79547C242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1912" y="2439261"/>
            <a:ext cx="4271771" cy="1668913"/>
          </a:xfrm>
        </p:spPr>
        <p:txBody>
          <a:bodyPr>
            <a:noAutofit/>
          </a:bodyPr>
          <a:lstStyle/>
          <a:p>
            <a:r>
              <a:rPr lang="en-US" b="1" dirty="0"/>
              <a:t>Weather Patterns</a:t>
            </a:r>
          </a:p>
          <a:p>
            <a:r>
              <a:rPr lang="en-US" sz="1700" dirty="0"/>
              <a:t>The Joint Polar Satellite System (JPSS) monitors environmental conditions and the JPSS Common Ground System draws data from sensors and satellites.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EE1FB7-4D69-4039-BB43-B4B20F560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03967" y="2449464"/>
            <a:ext cx="4270247" cy="1785134"/>
          </a:xfrm>
        </p:spPr>
        <p:txBody>
          <a:bodyPr>
            <a:normAutofit/>
          </a:bodyPr>
          <a:lstStyle/>
          <a:p>
            <a:r>
              <a:rPr lang="en-US" b="1" dirty="0"/>
              <a:t>Law enforcement</a:t>
            </a:r>
          </a:p>
          <a:p>
            <a:r>
              <a:rPr lang="en-US" sz="1700" dirty="0"/>
              <a:t>Neptune and Cerberus are used by the Department of Homeland Security (DHS) to track crime and terrorist threats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0AB8BEC-9006-431D-96D3-0F4FCE80C438}"/>
              </a:ext>
            </a:extLst>
          </p:cNvPr>
          <p:cNvSpPr txBox="1">
            <a:spLocks/>
          </p:cNvSpPr>
          <p:nvPr/>
        </p:nvSpPr>
        <p:spPr>
          <a:xfrm>
            <a:off x="1581912" y="4224395"/>
            <a:ext cx="4271771" cy="16689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700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1798B7F-68A0-435E-A430-A689993E95E8}"/>
              </a:ext>
            </a:extLst>
          </p:cNvPr>
          <p:cNvSpPr txBox="1">
            <a:spLocks/>
          </p:cNvSpPr>
          <p:nvPr/>
        </p:nvSpPr>
        <p:spPr>
          <a:xfrm>
            <a:off x="6503967" y="4224395"/>
            <a:ext cx="4270247" cy="1785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0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EE5147D-C426-40E7-84ED-93AD2E335452}"/>
              </a:ext>
            </a:extLst>
          </p:cNvPr>
          <p:cNvSpPr txBox="1">
            <a:spLocks/>
          </p:cNvSpPr>
          <p:nvPr/>
        </p:nvSpPr>
        <p:spPr>
          <a:xfrm>
            <a:off x="1581912" y="4224395"/>
            <a:ext cx="4271771" cy="16689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00" dirty="0"/>
          </a:p>
        </p:txBody>
      </p:sp>
      <p:pic>
        <p:nvPicPr>
          <p:cNvPr id="16" name="Picture 15" descr="A picture containing outdoor, building&#10;&#10;Description generated with very high confidence">
            <a:extLst>
              <a:ext uri="{FF2B5EF4-FFF2-40B4-BE49-F238E27FC236}">
                <a16:creationId xmlns:a16="http://schemas.microsoft.com/office/drawing/2014/main" id="{0726419A-CAB6-442E-BC4A-F8D9162E51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1912" y="4224394"/>
            <a:ext cx="4106121" cy="1997406"/>
          </a:xfrm>
          <a:prstGeom prst="rect">
            <a:avLst/>
          </a:prstGeom>
        </p:spPr>
      </p:pic>
      <p:pic>
        <p:nvPicPr>
          <p:cNvPr id="18" name="Picture 17" descr="A close up of a flag&#10;&#10;Description generated with very high confidence">
            <a:extLst>
              <a:ext uri="{FF2B5EF4-FFF2-40B4-BE49-F238E27FC236}">
                <a16:creationId xmlns:a16="http://schemas.microsoft.com/office/drawing/2014/main" id="{BC5C08B0-0F42-4729-A34D-2455FE289A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9617" y="4224394"/>
            <a:ext cx="3940471" cy="1997406"/>
          </a:xfrm>
          <a:prstGeom prst="rect">
            <a:avLst/>
          </a:prstGeom>
        </p:spPr>
      </p:pic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E313E8F2-751D-44DE-9D78-FFE4CAFF42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122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71576">
        <p14:switch dir="r"/>
      </p:transition>
    </mc:Choice>
    <mc:Fallback>
      <p:transition spd="slow" advTm="7157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FEE1C-5183-4C94-B0AD-0969096A6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use of analytics in government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D309C-EE06-439C-A57E-A79547C242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1912" y="2439261"/>
            <a:ext cx="4271771" cy="1682165"/>
          </a:xfrm>
        </p:spPr>
        <p:txBody>
          <a:bodyPr>
            <a:noAutofit/>
          </a:bodyPr>
          <a:lstStyle/>
          <a:p>
            <a:pPr fontAlgn="ctr"/>
            <a:r>
              <a:rPr lang="en-US" b="1" dirty="0"/>
              <a:t>Health and safety</a:t>
            </a:r>
            <a:endParaRPr lang="en-US" dirty="0"/>
          </a:p>
          <a:p>
            <a:pPr fontAlgn="ctr"/>
            <a:r>
              <a:rPr lang="en-US" dirty="0"/>
              <a:t>Agencies target which buildings, restaurants, and manholes to inspect by predictively modeling which have the greatest risk of health hazards.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EE1FB7-4D69-4039-BB43-B4B20F560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8315" y="2439261"/>
            <a:ext cx="4270247" cy="1682165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Regulatory compliance</a:t>
            </a:r>
          </a:p>
          <a:p>
            <a:r>
              <a:rPr lang="en-US" dirty="0"/>
              <a:t>The ECHO database provides integrated compliance and enforcement data, including a history of compliance. The data can be used by different types of agencies in order to assess compliance.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7DF5752-7263-4DBD-9500-7018BE5D0F52}"/>
              </a:ext>
            </a:extLst>
          </p:cNvPr>
          <p:cNvSpPr txBox="1">
            <a:spLocks/>
          </p:cNvSpPr>
          <p:nvPr/>
        </p:nvSpPr>
        <p:spPr>
          <a:xfrm>
            <a:off x="1581912" y="4211143"/>
            <a:ext cx="4271771" cy="16821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ctr"/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213F6D7-9395-4076-BD1A-9F67C47E4B81}"/>
              </a:ext>
            </a:extLst>
          </p:cNvPr>
          <p:cNvSpPr txBox="1">
            <a:spLocks/>
          </p:cNvSpPr>
          <p:nvPr/>
        </p:nvSpPr>
        <p:spPr>
          <a:xfrm>
            <a:off x="6336791" y="4211143"/>
            <a:ext cx="4271771" cy="16821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ctr"/>
            <a:endParaRPr lang="en-US" dirty="0"/>
          </a:p>
        </p:txBody>
      </p:sp>
      <p:pic>
        <p:nvPicPr>
          <p:cNvPr id="12" name="Picture 11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16DAC283-8145-4CDA-A49D-EB6778F1B8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1912" y="4211143"/>
            <a:ext cx="4071730" cy="1884857"/>
          </a:xfrm>
          <a:prstGeom prst="rect">
            <a:avLst/>
          </a:prstGeom>
        </p:spPr>
      </p:pic>
      <p:pic>
        <p:nvPicPr>
          <p:cNvPr id="14" name="Picture 13" descr="A picture containing text, newspaper&#10;&#10;Description generated with very high confidence">
            <a:extLst>
              <a:ext uri="{FF2B5EF4-FFF2-40B4-BE49-F238E27FC236}">
                <a16:creationId xmlns:a16="http://schemas.microsoft.com/office/drawing/2014/main" id="{9166260E-E92A-45C0-A0E1-6DF3799A1D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8360" y="4211143"/>
            <a:ext cx="4070202" cy="1884857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F7DE3F3D-9A71-4329-B164-38D1D461DE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701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1027">
        <p14:switch dir="r"/>
      </p:transition>
    </mc:Choice>
    <mc:Fallback>
      <p:transition spd="slow" advTm="5102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DDDEFD-D0CD-4FEC-9C53-C253D9F04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Successful implementation of analytics in governance	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612240-72E9-4E81-8789-76E698F15C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1912" y="2385391"/>
            <a:ext cx="4271771" cy="3507917"/>
          </a:xfrm>
        </p:spPr>
        <p:txBody>
          <a:bodyPr/>
          <a:lstStyle/>
          <a:p>
            <a:r>
              <a:rPr lang="en-US" b="1" dirty="0"/>
              <a:t>Public Health</a:t>
            </a:r>
          </a:p>
          <a:p>
            <a:r>
              <a:rPr lang="en-US" dirty="0"/>
              <a:t>Chicago used advanced data analytics to enhance the process by which health inspectors identify food establishments likely to have critical violations. </a:t>
            </a:r>
          </a:p>
          <a:p>
            <a:r>
              <a:rPr lang="en-US" dirty="0"/>
              <a:t>The city processed open data to find variables that predict violations, developed a model, ran a simulation and used the forecast to allocate inspections more efficiently.</a:t>
            </a:r>
          </a:p>
          <a:p>
            <a:endParaRPr lang="en-US" dirty="0"/>
          </a:p>
        </p:txBody>
      </p:sp>
      <p:pic>
        <p:nvPicPr>
          <p:cNvPr id="14" name="Content Placeholder 13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A0ABB2D9-7792-47E5-9420-49D9D24401B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096000" y="2385391"/>
            <a:ext cx="3935603" cy="3507917"/>
          </a:xfr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F133832B-834C-4FD6-BBAA-24A6543038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485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8747">
        <p14:switch dir="r"/>
      </p:transition>
    </mc:Choice>
    <mc:Fallback>
      <p:transition spd="slow" advTm="3874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DDDEFD-D0CD-4FEC-9C53-C253D9F04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Successful implementation of analytics in governance	</a:t>
            </a:r>
          </a:p>
        </p:txBody>
      </p:sp>
      <p:pic>
        <p:nvPicPr>
          <p:cNvPr id="7" name="Content Placeholder 6" descr="A sign on the side of a road&#10;&#10;Description generated with very high confidence">
            <a:extLst>
              <a:ext uri="{FF2B5EF4-FFF2-40B4-BE49-F238E27FC236}">
                <a16:creationId xmlns:a16="http://schemas.microsoft.com/office/drawing/2014/main" id="{AB23DCC6-AC88-4E94-B37E-282EEAD972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337301" y="2638044"/>
            <a:ext cx="3623564" cy="3255264"/>
          </a:xfr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6E6E077-4504-40A3-ABB4-9228983CFC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3434" y="2638044"/>
            <a:ext cx="4271771" cy="3457956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Reducing Traffic Accidents</a:t>
            </a:r>
          </a:p>
          <a:p>
            <a:r>
              <a:rPr lang="en-US" dirty="0"/>
              <a:t>A number of US cities have implemented the Vision Zero initiative, a campaign that aims to eliminate traffic fatalities through education, enforcement, and engineering.</a:t>
            </a:r>
          </a:p>
          <a:p>
            <a:r>
              <a:rPr lang="en-US" dirty="0"/>
              <a:t>Through data analytics and GIS analysis, the Department of Transportation (DOT) identified 14 Priority Safety Corridors, where a significant share of fatal and major injury collisions occur; these will be the primary focus of initial engineering and enforcement efforts.</a:t>
            </a:r>
          </a:p>
          <a:p>
            <a:endParaRPr lang="en-US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D5DD94CA-22BE-4233-A029-44DF844A27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065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47298">
        <p14:switch dir="r"/>
      </p:transition>
    </mc:Choice>
    <mc:Fallback>
      <p:transition spd="slow" advTm="4729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FC4B0EE-55C8-4416-B599-02FF793AE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future of analytics in government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DBADD0-C03E-4203-822F-D5A58E6C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3606956" cy="3101983"/>
          </a:xfrm>
        </p:spPr>
        <p:txBody>
          <a:bodyPr/>
          <a:lstStyle/>
          <a:p>
            <a:r>
              <a:rPr lang="en-US" dirty="0"/>
              <a:t>Technological companies like IBM, Oracle, Tableau, Cisco coming out with products aimed at public sector and government agencies.</a:t>
            </a:r>
          </a:p>
          <a:p>
            <a:r>
              <a:rPr lang="en-US" dirty="0"/>
              <a:t>Deloitte, KPMG, McKinsey all having dedicated departments for federal analytical advisory. </a:t>
            </a:r>
          </a:p>
          <a:p>
            <a:r>
              <a:rPr lang="en-US" dirty="0"/>
              <a:t>Adoption of new ideas and technologies is an inevitability!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4B7214-8152-4235-84A6-D06CA1F71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3910" y="2782545"/>
            <a:ext cx="3606954" cy="2957482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188A0AED-0028-43ED-8444-2A883E5371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087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46104">
        <p14:switch dir="r"/>
      </p:transition>
    </mc:Choice>
    <mc:Fallback>
      <p:transition spd="slow" advTm="4610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>
    <a:txDef>
      <a:spPr/>
      <a:bodyPr vert="horz" lIns="91440" tIns="45720" rIns="91440" bIns="45720" rtlCol="0">
        <a:noAutofit/>
      </a:bodyPr>
      <a:lstStyle>
        <a:defPPr algn="l">
          <a:defRPr b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312</Words>
  <Application>Microsoft Office PowerPoint</Application>
  <PresentationFormat>Widescreen</PresentationFormat>
  <Paragraphs>36</Paragraphs>
  <Slides>11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Courier New</vt:lpstr>
      <vt:lpstr>Gill Sans MT</vt:lpstr>
      <vt:lpstr>Parcel</vt:lpstr>
      <vt:lpstr>Analytics In Government</vt:lpstr>
      <vt:lpstr>What is Analytics?</vt:lpstr>
      <vt:lpstr>Amount of data in the world is increasing every day</vt:lpstr>
      <vt:lpstr>How can analytics be used in governments?</vt:lpstr>
      <vt:lpstr>Examples of use of analytics in government</vt:lpstr>
      <vt:lpstr>Examples of use of analytics in government</vt:lpstr>
      <vt:lpstr>Successful implementation of analytics in governance </vt:lpstr>
      <vt:lpstr>Successful implementation of analytics in governance </vt:lpstr>
      <vt:lpstr>The future of analytics in government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Analytics In Government</dc:title>
  <dc:creator>Ashutosh Lall</dc:creator>
  <cp:lastModifiedBy>Ashutosh Lall</cp:lastModifiedBy>
  <cp:revision>26</cp:revision>
  <dcterms:created xsi:type="dcterms:W3CDTF">2018-10-28T20:39:51Z</dcterms:created>
  <dcterms:modified xsi:type="dcterms:W3CDTF">2018-10-29T20:38:03Z</dcterms:modified>
</cp:coreProperties>
</file>